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5" roundtripDataSignature="AMtx7mjr5PRR8v3TRQljhfxya6oZuRvf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idx="1" type="subTitle"/>
          </p:nvPr>
        </p:nvSpPr>
        <p:spPr>
          <a:xfrm>
            <a:off x="4673600" y="2927350"/>
            <a:ext cx="4013200" cy="1822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0"/>
          <p:cNvSpPr/>
          <p:nvPr>
            <p:ph type="ctrTitle"/>
          </p:nvPr>
        </p:nvSpPr>
        <p:spPr>
          <a:xfrm>
            <a:off x="685800" y="990600"/>
            <a:ext cx="8229600" cy="19050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0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2" type="sldNum"/>
          </p:nvPr>
        </p:nvSpPr>
        <p:spPr>
          <a:xfrm>
            <a:off x="76200" y="624840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0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0"/>
          <p:cNvSpPr txBox="1"/>
          <p:nvPr>
            <p:ph idx="1" type="body"/>
          </p:nvPr>
        </p:nvSpPr>
        <p:spPr>
          <a:xfrm>
            <a:off x="838200" y="2362200"/>
            <a:ext cx="3770313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0"/>
          <p:cNvSpPr txBox="1"/>
          <p:nvPr>
            <p:ph idx="2" type="body"/>
          </p:nvPr>
        </p:nvSpPr>
        <p:spPr>
          <a:xfrm>
            <a:off x="4760913" y="2362200"/>
            <a:ext cx="3770312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30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0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0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"/>
          <p:cNvSpPr/>
          <p:nvPr>
            <p:ph type="title"/>
          </p:nvPr>
        </p:nvSpPr>
        <p:spPr>
          <a:xfrm>
            <a:off x="623888" y="1709738"/>
            <a:ext cx="7886700" cy="2852737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1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5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31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1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1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3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/>
          <p:nvPr>
            <p:ph type="title"/>
          </p:nvPr>
        </p:nvSpPr>
        <p:spPr>
          <a:xfrm>
            <a:off x="630238" y="365125"/>
            <a:ext cx="7886700" cy="1325563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4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8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5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35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28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4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8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5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35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28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4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/>
          <p:nvPr>
            <p:ph type="title"/>
          </p:nvPr>
        </p:nvSpPr>
        <p:spPr>
          <a:xfrm>
            <a:off x="6705600" y="762000"/>
            <a:ext cx="1981200" cy="5324475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58" name="Google Shape;58;p25"/>
          <p:cNvSpPr txBox="1"/>
          <p:nvPr/>
        </p:nvSpPr>
        <p:spPr>
          <a:xfrm rot="5400000">
            <a:off x="5061119" y="2460794"/>
            <a:ext cx="5270161" cy="1926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Kliknutím lze upravit styl.</a:t>
            </a:r>
            <a:endParaRPr/>
          </a:p>
        </p:txBody>
      </p:sp>
      <p:sp>
        <p:nvSpPr>
          <p:cNvPr id="59" name="Google Shape;59;p25"/>
          <p:cNvSpPr txBox="1"/>
          <p:nvPr>
            <p:ph idx="1" type="body"/>
          </p:nvPr>
        </p:nvSpPr>
        <p:spPr>
          <a:xfrm rot="5400000">
            <a:off x="995363" y="528638"/>
            <a:ext cx="5324475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5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5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6"/>
          <p:cNvSpPr txBox="1"/>
          <p:nvPr>
            <p:ph idx="1" type="body"/>
          </p:nvPr>
        </p:nvSpPr>
        <p:spPr>
          <a:xfrm rot="5400000">
            <a:off x="2822575" y="377825"/>
            <a:ext cx="3724275" cy="7693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indent="-314325" lvl="2" marL="137160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6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/>
          <p:nvPr>
            <p:ph type="title"/>
          </p:nvPr>
        </p:nvSpPr>
        <p:spPr>
          <a:xfrm>
            <a:off x="630238" y="457200"/>
            <a:ext cx="2949575" cy="1600200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7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SzPts val="105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8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7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/>
          <p:nvPr>
            <p:ph type="title"/>
          </p:nvPr>
        </p:nvSpPr>
        <p:spPr>
          <a:xfrm>
            <a:off x="630238" y="457200"/>
            <a:ext cx="2949575" cy="1600200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SzPts val="2400"/>
              <a:buChar char="●"/>
              <a:defRPr sz="3200"/>
            </a:lvl1pPr>
            <a:lvl2pPr indent="-361950" lvl="1" marL="914400" algn="l">
              <a:spcBef>
                <a:spcPts val="560"/>
              </a:spcBef>
              <a:spcAft>
                <a:spcPts val="0"/>
              </a:spcAft>
              <a:buSzPts val="2100"/>
              <a:buFont typeface="Arial"/>
              <a:buChar char="–"/>
              <a:defRPr sz="2800"/>
            </a:lvl2pPr>
            <a:lvl3pPr indent="-342900" lvl="2" marL="13716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3pPr>
            <a:lvl4pPr indent="-330200" lvl="3" marL="18288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–"/>
              <a:defRPr sz="2000"/>
            </a:lvl4pPr>
            <a:lvl5pPr indent="-311150" lvl="4" marL="228600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9" name="Google Shape;79;p28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SzPts val="105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8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28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9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9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9"/>
          <p:cNvGrpSpPr/>
          <p:nvPr/>
        </p:nvGrpSpPr>
        <p:grpSpPr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7" name="Google Shape;7;p19"/>
            <p:cNvSpPr txBox="1"/>
            <p:nvPr/>
          </p:nvSpPr>
          <p:spPr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9"/>
            <p:cNvSpPr/>
            <p:nvPr/>
          </p:nvSpPr>
          <p:spPr>
            <a:xfrm>
              <a:off x="432" y="624"/>
              <a:ext cx="3264" cy="1200"/>
            </a:xfrm>
            <a:prstGeom prst="roundRect">
              <a:avLst>
                <a:gd fmla="val 108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9;p19"/>
          <p:cNvGrpSpPr/>
          <p:nvPr/>
        </p:nvGrpSpPr>
        <p:grpSpPr>
          <a:xfrm>
            <a:off x="3632200" y="4889500"/>
            <a:ext cx="4876800" cy="319087"/>
            <a:chOff x="2288" y="3080"/>
            <a:chExt cx="3072" cy="201"/>
          </a:xfrm>
        </p:grpSpPr>
        <p:sp>
          <p:nvSpPr>
            <p:cNvPr id="10" name="Google Shape;10;p19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fmla="val 0" name="adj"/>
              </a:avLst>
            </a:prstGeom>
            <a:solidFill>
              <a:schemeClr val="hlink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19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12;p19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0039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2895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76200" y="624840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21"/>
          <p:cNvGrpSpPr/>
          <p:nvPr/>
        </p:nvGrpSpPr>
        <p:grpSpPr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25" name="Google Shape;25;p21"/>
            <p:cNvGrpSpPr/>
            <p:nvPr/>
          </p:nvGrpSpPr>
          <p:grpSpPr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26" name="Google Shape;26;p21"/>
              <p:cNvSpPr txBox="1"/>
              <p:nvPr/>
            </p:nvSpPr>
            <p:spPr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1"/>
              <p:cNvSpPr/>
              <p:nvPr/>
            </p:nvSpPr>
            <p:spPr>
              <a:xfrm>
                <a:off x="288" y="0"/>
                <a:ext cx="1728" cy="735"/>
              </a:xfrm>
              <a:custGeom>
                <a:rect b="b" l="l" r="r" t="t"/>
                <a:pathLst>
                  <a:path extrusionOk="0" h="735" w="1728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1"/>
            <p:cNvGrpSpPr/>
            <p:nvPr/>
          </p:nvGrpSpPr>
          <p:grpSpPr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29" name="Google Shape;29;p21"/>
              <p:cNvSpPr/>
              <p:nvPr/>
            </p:nvSpPr>
            <p:spPr>
              <a:xfrm>
                <a:off x="384" y="1248"/>
                <a:ext cx="4416" cy="200"/>
              </a:xfrm>
              <a:prstGeom prst="roundRect">
                <a:avLst>
                  <a:gd fmla="val 0" name="adj"/>
                </a:avLst>
              </a:prstGeom>
              <a:solidFill>
                <a:schemeClr val="hlink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1"/>
              <p:cNvSpPr/>
              <p:nvPr/>
            </p:nvSpPr>
            <p:spPr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" name="Google Shape;31;p21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4680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21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0039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2895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1"/>
          <p:cNvSpPr txBox="1"/>
          <p:nvPr>
            <p:ph idx="10" type="dt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21"/>
          <p:cNvSpPr txBox="1"/>
          <p:nvPr>
            <p:ph idx="11" type="ftr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Relationship Id="rId5" Type="http://schemas.openxmlformats.org/officeDocument/2006/relationships/image" Target="../media/image18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/>
          <p:nvPr>
            <p:ph type="ctrTitle"/>
          </p:nvPr>
        </p:nvSpPr>
        <p:spPr>
          <a:xfrm>
            <a:off x="808275" y="2007075"/>
            <a:ext cx="8229600" cy="1905000"/>
          </a:xfrm>
          <a:prstGeom prst="roundRect">
            <a:avLst>
              <a:gd fmla="val 108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Bedřich Smetana, the founder of </a:t>
            </a:r>
            <a:r>
              <a:rPr lang="en-US"/>
              <a:t>C</a:t>
            </a:r>
            <a:r>
              <a:rPr b="1" i="0" lang="en-US" sz="3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zech national music</a:t>
            </a:r>
            <a:endParaRPr/>
          </a:p>
        </p:txBody>
      </p:sp>
      <p:sp>
        <p:nvSpPr>
          <p:cNvPr id="105" name="Google Shape;105;p1"/>
          <p:cNvSpPr txBox="1"/>
          <p:nvPr>
            <p:ph idx="1" type="subTitle"/>
          </p:nvPr>
        </p:nvSpPr>
        <p:spPr>
          <a:xfrm>
            <a:off x="4673600" y="2927350"/>
            <a:ext cx="4013200" cy="1822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0" i="0" lang="en-US" sz="28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1824 - 1884</a:t>
            </a:r>
            <a:endParaRPr/>
          </a:p>
        </p:txBody>
      </p:sp>
      <p:pic>
        <p:nvPicPr>
          <p:cNvPr id="106" name="Google Shape;10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2438" y="5890550"/>
            <a:ext cx="3735526" cy="7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0425" y="262624"/>
            <a:ext cx="1656376" cy="137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625" y="5279750"/>
            <a:ext cx="1409973" cy="13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Polka </a:t>
            </a:r>
            <a:endParaRPr/>
          </a:p>
        </p:txBody>
      </p:sp>
      <p:sp>
        <p:nvSpPr>
          <p:cNvPr id="169" name="Google Shape;169;p10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Czech national dance from the 19th century</a:t>
            </a:r>
            <a:endParaRPr/>
          </a:p>
        </p:txBody>
      </p:sp>
      <p:pic>
        <p:nvPicPr>
          <p:cNvPr descr="https://upload.wikimedia.org/wikipedia/commons/thumb/4/40/Polka_%28NYPL_b12147626-5094855%29.jpg/220px-Polka_%28NYPL_b12147626-5094855%29.jpg" id="170" name="Google Shape;17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175" y="3357562"/>
            <a:ext cx="2566987" cy="2741612"/>
          </a:xfrm>
          <a:prstGeom prst="rect">
            <a:avLst/>
          </a:prstGeom>
          <a:noFill/>
          <a:ln>
            <a:noFill/>
          </a:ln>
        </p:spPr>
      </p:pic>
      <p:sp>
        <p:nvSpPr>
          <p:cNvPr descr="Prague Dance Championship - Skočný tanec, zvaný polka, znají lidé v různých  koutech světa, ale jen málokteří z nich asi ví, že ho vymyslela služka Anna  Chadimová. Novému tanci se zprvu říkalo" id="171" name="Google Shape;171;p10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rague Dance Championship - Skočný tanec, zvaný polka, znají lidé v různých  koutech světa, ale jen málokteří z nich asi ví, že ho vymyslela služka Anna  Chadimová. Novému tanci se zprvu říkalo" id="172" name="Google Shape;172;p10"/>
          <p:cNvSpPr txBox="1"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rague Dance Championship - Skočný tanec, zvaný polka, znají lidé v různých  koutech světa, ale jen málokteří z nich asi ví, že ho vymyslela služka Anna  Chadimová. Novému tanci se zprvu říkalo" id="173" name="Google Shape;173;p10"/>
          <p:cNvSpPr txBox="1"/>
          <p:nvPr/>
        </p:nvSpPr>
        <p:spPr>
          <a:xfrm>
            <a:off x="460375" y="1603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9012" y="3386137"/>
            <a:ext cx="2773362" cy="271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Midsummers currents- </a:t>
            </a:r>
            <a:r>
              <a:rPr b="1" i="0" lang="en-US" sz="2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Svatojánské proudy</a:t>
            </a:r>
            <a:endParaRPr/>
          </a:p>
        </p:txBody>
      </p:sp>
      <p:sp>
        <p:nvSpPr>
          <p:cNvPr id="180" name="Google Shape;180;p11"/>
          <p:cNvSpPr txBox="1"/>
          <p:nvPr>
            <p:ph idx="1" type="body"/>
          </p:nvPr>
        </p:nvSpPr>
        <p:spPr>
          <a:xfrm>
            <a:off x="796925" y="2420937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19th century part of the Vltava with wildly flowing water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 Slapy Dam- recreational area</a:t>
            </a:r>
            <a:endParaRPr/>
          </a:p>
        </p:txBody>
      </p:sp>
      <p:pic>
        <p:nvPicPr>
          <p:cNvPr descr="Toulavou stezkou - Vandry. vejšlapy a zajímavá místa - Svatojánské proudy" id="181" name="Google Shape;18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2087" y="4005262"/>
            <a:ext cx="3181350" cy="2408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any potápěčské - Slapská přehrada - hráz - náplavka" id="182" name="Google Shape;18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6175" y="4005262"/>
            <a:ext cx="3033712" cy="227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Vyšehrad</a:t>
            </a:r>
            <a:endParaRPr/>
          </a:p>
        </p:txBody>
      </p:sp>
      <p:sp>
        <p:nvSpPr>
          <p:cNvPr id="188" name="Google Shape;188;p12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second seat of Czech monarchs</a:t>
            </a:r>
            <a:endParaRPr/>
          </a:p>
        </p:txBody>
      </p:sp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6012" y="3429000"/>
            <a:ext cx="3384550" cy="223996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 txBox="1"/>
          <p:nvPr/>
        </p:nvSpPr>
        <p:spPr>
          <a:xfrm>
            <a:off x="1116012" y="5889625"/>
            <a:ext cx="241617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Prague Castle </a:t>
            </a:r>
            <a:endParaRPr/>
          </a:p>
        </p:txBody>
      </p:sp>
      <p:pic>
        <p:nvPicPr>
          <p:cNvPr id="191" name="Google Shape;19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4612" y="3429000"/>
            <a:ext cx="3260725" cy="223996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2"/>
          <p:cNvSpPr txBox="1"/>
          <p:nvPr/>
        </p:nvSpPr>
        <p:spPr>
          <a:xfrm>
            <a:off x="5154612" y="5876925"/>
            <a:ext cx="1150937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Vyšehrad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Listening to the Vltava:</a:t>
            </a:r>
            <a:endParaRPr/>
          </a:p>
        </p:txBody>
      </p:sp>
      <p:sp>
        <p:nvSpPr>
          <p:cNvPr id="198" name="Google Shape;198;p13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The first source of Vltava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fine flutes accompanied by violin pizzicatos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„Second source“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clarinet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„Vltava“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Stream is powerful, a beautiful river will grow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„Forests – hunting “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a fanfare of horns.</a:t>
            </a:r>
            <a:endParaRPr/>
          </a:p>
        </p:txBody>
      </p:sp>
      <p:pic>
        <p:nvPicPr>
          <p:cNvPr descr="Splouvání Horní Vltavy – praktický průvodce - Ochutnejte Česko" id="199" name="Google Shape;19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8350" y="5300662"/>
            <a:ext cx="2736850" cy="13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From Czech history…</a:t>
            </a:r>
            <a:endParaRPr/>
          </a:p>
        </p:txBody>
      </p:sp>
      <p:sp>
        <p:nvSpPr>
          <p:cNvPr id="205" name="Google Shape;205;p14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„Polka“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wedding rural festivities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„The river is moving away…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bass deep tones remained from the polka in the evening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„Moon – forest fairies“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mysterious night – Bow instruments - pianissimo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„Dark outlines of old castles“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famous medieval past of the Czech Republic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Vltava před Prahou</a:t>
            </a:r>
            <a:endParaRPr/>
          </a:p>
        </p:txBody>
      </p:sp>
      <p:sp>
        <p:nvSpPr>
          <p:cNvPr id="211" name="Google Shape;211;p15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„Orchestra gradation“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„Svatojánské proudy“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wild river</a:t>
            </a:r>
            <a:endParaRPr/>
          </a:p>
          <a:p>
            <a:pPr indent="-20955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342900" rtl="0" algn="l"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oulavou stezkou - Vandry. vejšlapy a zajímavá místa - Svatojánské proudy" id="212" name="Google Shape;2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12" y="3873500"/>
            <a:ext cx="3182937" cy="2406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any potápěčské - Slapská přehrada - hráz - náplavka" id="213" name="Google Shape;21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6825" y="4005262"/>
            <a:ext cx="28575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5"/>
          <p:cNvSpPr txBox="1"/>
          <p:nvPr/>
        </p:nvSpPr>
        <p:spPr>
          <a:xfrm>
            <a:off x="1692275" y="6280150"/>
            <a:ext cx="296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Svatojánské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proudy</a:t>
            </a:r>
            <a:endParaRPr/>
          </a:p>
        </p:txBody>
      </p:sp>
      <p:sp>
        <p:nvSpPr>
          <p:cNvPr id="215" name="Google Shape;215;p15"/>
          <p:cNvSpPr txBox="1"/>
          <p:nvPr/>
        </p:nvSpPr>
        <p:spPr>
          <a:xfrm>
            <a:off x="5508625" y="6280150"/>
            <a:ext cx="131286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Slapy Dam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Vltava - Praha</a:t>
            </a:r>
            <a:endParaRPr/>
          </a:p>
        </p:txBody>
      </p:sp>
      <p:sp>
        <p:nvSpPr>
          <p:cNvPr id="221" name="Google Shape;221;p16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„The wide Vltava River is heading towards Prague“ </a:t>
            </a: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from minor key to major- mood change</a:t>
            </a:r>
            <a:endParaRPr b="0" i="0" sz="28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„Motive of Vyšehrad“</a:t>
            </a:r>
            <a:endParaRPr b="0" i="0" sz="2800" u="none">
              <a:solidFill>
                <a:srgbClr val="8AB98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rgbClr val="8AB98A"/>
                </a:solidFill>
                <a:latin typeface="Arial"/>
                <a:ea typeface="Arial"/>
                <a:cs typeface="Arial"/>
                <a:sym typeface="Arial"/>
              </a:rPr>
              <a:t>„ It disappears in the majestic Elbe“</a:t>
            </a:r>
            <a:endParaRPr b="0" i="0" sz="2800" u="none">
              <a:solidFill>
                <a:srgbClr val="8AB98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342900" rtl="0" algn="l"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0" i="0" sz="2800" u="none">
              <a:solidFill>
                <a:srgbClr val="8AB9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587" y="4784725"/>
            <a:ext cx="2879725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tok Vltavy a Labe – Úvod" id="223" name="Google Shape;22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1912" y="4862512"/>
            <a:ext cx="2781300" cy="18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6"/>
          <p:cNvSpPr txBox="1"/>
          <p:nvPr/>
        </p:nvSpPr>
        <p:spPr>
          <a:xfrm>
            <a:off x="2089150" y="6335712"/>
            <a:ext cx="11874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Vyšehrad</a:t>
            </a:r>
            <a:endParaRPr/>
          </a:p>
        </p:txBody>
      </p:sp>
      <p:sp>
        <p:nvSpPr>
          <p:cNvPr id="225" name="Google Shape;225;p16"/>
          <p:cNvSpPr txBox="1"/>
          <p:nvPr/>
        </p:nvSpPr>
        <p:spPr>
          <a:xfrm>
            <a:off x="5141912" y="6335712"/>
            <a:ext cx="29972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Confluence- Vltava - Labe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Vltava today</a:t>
            </a:r>
            <a:endParaRPr/>
          </a:p>
        </p:txBody>
      </p:sp>
      <p:pic>
        <p:nvPicPr>
          <p:cNvPr descr="Vltava" id="231" name="Google Shape;23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337" y="2852737"/>
            <a:ext cx="3856037" cy="28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/>
          <p:nvPr>
            <p:ph type="title"/>
          </p:nvPr>
        </p:nvSpPr>
        <p:spPr>
          <a:xfrm>
            <a:off x="630237" y="365125"/>
            <a:ext cx="7886700" cy="132556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Kočka leze dírou</a:t>
            </a:r>
            <a:endParaRPr/>
          </a:p>
        </p:txBody>
      </p:sp>
      <p:sp>
        <p:nvSpPr>
          <p:cNvPr id="237" name="Google Shape;237;p18"/>
          <p:cNvSpPr txBox="1"/>
          <p:nvPr>
            <p:ph idx="1" type="body"/>
          </p:nvPr>
        </p:nvSpPr>
        <p:spPr>
          <a:xfrm>
            <a:off x="2411412" y="2565400"/>
            <a:ext cx="3868737" cy="3684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Kočka leze dírou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pes oknem, pes oknem.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Nebude-li pršet nezmoknem,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nebude-li pršet nezmoknem.</a:t>
            </a:r>
            <a:endParaRPr/>
          </a:p>
          <a:p>
            <a:pPr indent="-24765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když bude pršet zmokneme,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zmokneme.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sluníčku zase uschneme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sluníčku zase uschneme.</a:t>
            </a:r>
            <a:endParaRPr/>
          </a:p>
          <a:p>
            <a:pPr indent="-24765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3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Litomyšl</a:t>
            </a:r>
            <a:endParaRPr/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550" y="2852737"/>
            <a:ext cx="3744912" cy="290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8737" y="2852737"/>
            <a:ext cx="2908300" cy="2906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Litomyšl location</a:t>
            </a:r>
            <a:endParaRPr/>
          </a:p>
        </p:txBody>
      </p:sp>
      <p:pic>
        <p:nvPicPr>
          <p:cNvPr descr="Litomyšl na mapě, visitlitomysl.cz" id="121" name="Google Shape;1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8175" y="2636837"/>
            <a:ext cx="5514975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Statue of B. Smetany in Prague </a:t>
            </a:r>
            <a:endParaRPr/>
          </a:p>
        </p:txBody>
      </p:sp>
      <p:pic>
        <p:nvPicPr>
          <p:cNvPr descr="Novotného lávka – Wikipedie"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550" y="3141662"/>
            <a:ext cx="3568700" cy="2735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drobnepamatky.cz/files/2018/socha-31390-2.jpg" id="128" name="Google Shape;12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5600" y="3140075"/>
            <a:ext cx="2717800" cy="2716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B. Smetana 		National Theatre</a:t>
            </a:r>
            <a:endParaRPr/>
          </a:p>
        </p:txBody>
      </p:sp>
      <p:pic>
        <p:nvPicPr>
          <p:cNvPr descr="206562230460001" id="134" name="Google Shape;1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1887" y="2781300"/>
            <a:ext cx="2392362" cy="3024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árodní divadlo se poprvé otevřelo před 135 lety. Byl při tom i zmatený  hluchý skladatel Smetana | Náš REGION" id="135" name="Google Shape;1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1525" y="2828925"/>
            <a:ext cx="4162425" cy="292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Vltava</a:t>
            </a:r>
            <a:endParaRPr/>
          </a:p>
        </p:txBody>
      </p:sp>
      <p:pic>
        <p:nvPicPr>
          <p:cNvPr id="141" name="Google Shape;141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812" y="2420937"/>
            <a:ext cx="6376987" cy="425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Headwaters of Vltava</a:t>
            </a:r>
            <a:endParaRPr/>
          </a:p>
        </p:txBody>
      </p:sp>
      <p:sp>
        <p:nvSpPr>
          <p:cNvPr id="147" name="Google Shape;147;p7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„Hot“ Vltava- Šumava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12" y="3690937"/>
            <a:ext cx="3316287" cy="2211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 kole podél řeky Vltava - iVELO" id="149" name="Google Shape;14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3800" y="3668712"/>
            <a:ext cx="3822700" cy="221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/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Headwaters of Vltava </a:t>
            </a:r>
            <a:endParaRPr/>
          </a:p>
        </p:txBody>
      </p:sp>
      <p:sp>
        <p:nvSpPr>
          <p:cNvPr id="155" name="Google Shape;155;p8"/>
          <p:cNvSpPr txBox="1"/>
          <p:nvPr>
            <p:ph idx="1" type="body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</a:pPr>
            <a:r>
              <a:rPr b="0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„Cold“ Vltava- formed by the confluence of streams in Bavaria- Germany</a:t>
            </a:r>
            <a:endParaRPr/>
          </a:p>
          <a:p>
            <a:pPr indent="-20955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12" y="3541712"/>
            <a:ext cx="3095625" cy="232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9337" y="3538537"/>
            <a:ext cx="3440112" cy="230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/>
          <p:nvPr>
            <p:ph type="title"/>
          </p:nvPr>
        </p:nvSpPr>
        <p:spPr>
          <a:xfrm>
            <a:off x="684212" y="762000"/>
            <a:ext cx="8459787" cy="114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Confluence</a:t>
            </a:r>
            <a:r>
              <a:rPr b="1" i="0" lang="en-US" sz="36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of Hot and Cold Vltava</a:t>
            </a:r>
            <a:endParaRPr/>
          </a:p>
        </p:txBody>
      </p:sp>
      <p:pic>
        <p:nvPicPr>
          <p:cNvPr id="163" name="Google Shape;163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337" y="3141662"/>
            <a:ext cx="3760787" cy="26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2010-02-24T15:03:18Z</dcterms:created>
  <dc:creator>Mamina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